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0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JOBSEAM  ·  AI TALENT MATCHING PLATFORM  · 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914400"/>
            <a:ext cx="5943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00" b="1">
                <a:solidFill>
                  <a:srgbClr val="FFFFFF"/>
                </a:solidFill>
              </a:rPr>
              <a:t>Match every talent
to their best
opportunity.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474720"/>
            <a:ext cx="5669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8A9BB5"/>
                </a:solidFill>
              </a:rPr>
              <a:t>For IT staffing firms, universities placing graduates,
and individuals running their own job search.
One platform. Every workflow.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461772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68096" y="469087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94%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19" y="533095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Faster matching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3154680" y="461772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82696" y="469087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3×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533095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More RTRs per day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69280" y="461772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797296" y="469087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$2B+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0" y="533095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Addressable market</a:t>
            </a:r>
          </a:p>
        </p:txBody>
      </p:sp>
      <p:pic>
        <p:nvPicPr>
          <p:cNvPr id="15" name="Picture 14" descr="screen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548640"/>
            <a:ext cx="5212080" cy="32918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GO-TO-MARKET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Three channels. Community-led.
Compounding flywheel.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2103120"/>
            <a:ext cx="3611880" cy="365760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828800" y="2212848"/>
            <a:ext cx="914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34640"/>
            <a:ext cx="3337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LinkedIn and Community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3337560"/>
            <a:ext cx="33375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A9BB5"/>
                </a:solidFill>
              </a:rPr>
              <a:t>3 posts per week. Mix of pain insight, product demo clip, and use case. Engage in bench sales LinkedIn and WhatsApp groups daily.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983480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2563EB"/>
                </a:solidFill>
              </a:rPr>
              <a:t>50 warm leads per month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1688" y="2103120"/>
            <a:ext cx="3611880" cy="365760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87568" y="2212848"/>
            <a:ext cx="914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834640"/>
            <a:ext cx="3337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LinkedIn DM Outbound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98848" y="3337560"/>
            <a:ext cx="33375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A9BB5"/>
                </a:solidFill>
              </a:rPr>
              <a:t>Sales Navigator targeting: Owners and VPs at IT staffing firms, 11–200 employees. 5-message sequence. No pitch in message 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98848" y="4983480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2563EB"/>
                </a:solidFill>
              </a:rPr>
              <a:t>20 demos per month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0456" y="2103120"/>
            <a:ext cx="3611880" cy="365760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546336" y="2212848"/>
            <a:ext cx="914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7616" y="2834640"/>
            <a:ext cx="3337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Partner and Referral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57616" y="3337560"/>
            <a:ext cx="33375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A9BB5"/>
                </a:solidFill>
              </a:rPr>
              <a:t>Immigration attorneys, C2C facilitators, staffing consultants serve the same customers. 20% MRR revenue share for 12 months.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7616" y="4983480"/>
            <a:ext cx="3337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2563EB"/>
                </a:solidFill>
              </a:rPr>
              <a:t>Compounding CAC reduction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5943600"/>
            <a:ext cx="2743200" cy="68580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2648" y="5961888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M1–3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08760" y="59893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10 pilot customers · Free · Feedback loop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29000" y="5943600"/>
            <a:ext cx="2743200" cy="68580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38728" y="5961888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M4–6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34840" y="59893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30 paying customers · $30K ARR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55080" y="5943600"/>
            <a:ext cx="2743200" cy="68580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64808" y="5961888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M7–12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60920" y="59893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100 customers · $120K ARR · Growth hire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281160" y="5943600"/>
            <a:ext cx="2743200" cy="68580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390888" y="5961888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</a:rPr>
              <a:t>Y2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287000" y="59893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500 customers · $750K ARR · Series 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486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$500K seed round to reach
100 paying customers
in 12 months.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017520"/>
            <a:ext cx="5303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BB5"/>
                </a:solidFill>
              </a:rPr>
              <a:t>We have the product, the market knowledge, and the technical foundation. We need capital to move from MVP-complete to market-proven.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4114800"/>
            <a:ext cx="2423160" cy="109728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4088" y="4187952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40%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088" y="475488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Sales and marketing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00" y="4114800"/>
            <a:ext cx="2423160" cy="109728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10128" y="4187952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30%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10128" y="475488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Engineering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4360" y="5349240"/>
            <a:ext cx="2423160" cy="109728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088" y="5422392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20%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088" y="598932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Customer success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00400" y="5349240"/>
            <a:ext cx="2423160" cy="109728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10128" y="5422392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10%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0128" y="5989320"/>
            <a:ext cx="2194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Operations and reserve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640080"/>
            <a:ext cx="53949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59E0B"/>
                </a:solidFill>
              </a:rPr>
              <a:t>WHY NOW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1051560"/>
            <a:ext cx="5486400" cy="16916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37960" y="114300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Macro Tailwind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1527048"/>
            <a:ext cx="52120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H1B visa filings at record highs. C2C staffing market growing 18% year over year. Bench sizes growing faster than sales team capacity.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0" y="2926079"/>
            <a:ext cx="5486400" cy="16916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7960" y="301752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AI Unit Economics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401568"/>
            <a:ext cx="52120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LLM cost per token dropped 90% in 18 months. The unit economics for AI at scale only just became viable.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0" y="4800600"/>
            <a:ext cx="5486400" cy="16916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37960" y="489204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Foundation Ready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5276088"/>
            <a:ext cx="52120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The product is live. We are not raising to build an MVP. We are raising to put fuel on a fire that is already lit.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0" y="1097280"/>
            <a:ext cx="26517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</a:rPr>
              <a:t>JobSeam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1920240"/>
            <a:ext cx="94183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FFFFFF"/>
                </a:solidFill>
              </a:rPr>
              <a:t>The bench sales revolution
starts here.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4206240"/>
            <a:ext cx="8503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8A9BB5"/>
                </a:solidFill>
              </a:rPr>
              <a:t>60-second demo. No setup. We show you live matches on your own consultant data.</a:t>
            </a:r>
          </a:p>
        </p:txBody>
      </p:sp>
      <p:sp>
        <p:nvSpPr>
          <p:cNvPr id="5" name="Rectangle 4"/>
          <p:cNvSpPr/>
          <p:nvPr/>
        </p:nvSpPr>
        <p:spPr>
          <a:xfrm>
            <a:off x="3383280" y="5029200"/>
            <a:ext cx="2560320" cy="64008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429000" y="5065776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Book a Demo</a:t>
            </a:r>
          </a:p>
        </p:txBody>
      </p:sp>
      <p:sp>
        <p:nvSpPr>
          <p:cNvPr id="7" name="Rectangle 6"/>
          <p:cNvSpPr/>
          <p:nvPr/>
        </p:nvSpPr>
        <p:spPr>
          <a:xfrm>
            <a:off x="6126480" y="5029200"/>
            <a:ext cx="2560320" cy="64008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72200" y="5065776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A9BB5"/>
                </a:solidFill>
              </a:rPr>
              <a:t>hello@jobseam.quezaal.com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640080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</a:rPr>
              <a:t>A Quezaal Product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77240"/>
            <a:ext cx="53035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Bench sales is still
running on email and
spreadsheets.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971800"/>
            <a:ext cx="530352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EF4444"/>
                </a:solidFill>
              </a:rPr>
              <a:t>✗ </a:t>
            </a:r>
            <a:r>
              <a:rPr sz="1200">
                <a:solidFill>
                  <a:srgbClr val="EF4444"/>
                </a:solidFill>
              </a:rPr>
              <a:t>4+ hours per rep per day reading vendor email blasts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EF4444"/>
                </a:solidFill>
              </a:rPr>
              <a:t>✗ </a:t>
            </a:r>
            <a:r>
              <a:rPr sz="1200">
                <a:solidFill>
                  <a:srgbClr val="EF4444"/>
                </a:solidFill>
              </a:rPr>
              <a:t>Manual matching — wrong consultants sent on wrong reqs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EF4444"/>
                </a:solidFill>
              </a:rPr>
              <a:t>✗ </a:t>
            </a:r>
            <a:r>
              <a:rPr sz="1200">
                <a:solidFill>
                  <a:srgbClr val="EF4444"/>
                </a:solidFill>
              </a:rPr>
              <a:t>Duplicate RTRs sent to the same vendor, no record kept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EF4444"/>
                </a:solidFill>
              </a:rPr>
              <a:t>✗ </a:t>
            </a:r>
            <a:r>
              <a:rPr sz="1200">
                <a:solidFill>
                  <a:srgbClr val="EF4444"/>
                </a:solidFill>
              </a:rPr>
              <a:t>Zero audit trail — no compliance, no activity visibility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EF4444"/>
                </a:solidFill>
              </a:rPr>
              <a:t>✗ </a:t>
            </a:r>
            <a:r>
              <a:rPr sz="1200">
                <a:solidFill>
                  <a:srgbClr val="EF4444"/>
                </a:solidFill>
              </a:rPr>
              <a:t>No data on which markets, rates, or roles are performing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0" y="457200"/>
            <a:ext cx="5394960" cy="5852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675120" y="640080"/>
            <a:ext cx="4846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THE SCALE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0" y="1005840"/>
            <a:ext cx="5029200" cy="146304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6560" y="1115568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59E0B"/>
                </a:solidFill>
              </a:rPr>
              <a:t>12,000+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6560" y="1755648"/>
            <a:ext cx="4572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BB5"/>
                </a:solidFill>
              </a:rPr>
              <a:t>IT staffing firms in North America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3680" y="2697480"/>
            <a:ext cx="5029200" cy="146304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807208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59E0B"/>
                </a:solidFill>
              </a:rPr>
              <a:t>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3447288"/>
            <a:ext cx="4572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BB5"/>
                </a:solidFill>
              </a:rPr>
              <a:t>Vendor emails per rep per day — mostly unread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3680" y="4389120"/>
            <a:ext cx="5029200" cy="1463040"/>
          </a:xfrm>
          <a:prstGeom prst="rect">
            <a:avLst/>
          </a:prstGeom>
          <a:solidFill>
            <a:srgbClr val="0C1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66560" y="4498848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59E0B"/>
                </a:solidFill>
              </a:rPr>
              <a:t>$18K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5138928"/>
            <a:ext cx="4572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BB5"/>
                </a:solidFill>
              </a:rPr>
              <a:t>Average revenue per missed placement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THE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77240"/>
            <a:ext cx="53035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AI scores every consultant
against every req —
automatically.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017520"/>
            <a:ext cx="5303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BB5"/>
                </a:solidFill>
              </a:rPr>
              <a:t>Exact skill matching plus semantic equivalence.
Spring Boot maps to Spring Framework. Java covers J2EE.
Match scores in under a second.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297680"/>
            <a:ext cx="530352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Every consultant on your bench scored instantly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Skill gaps identified before submission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Visa, rate, and seniority filters applied automatically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One-click RTR from the match panel, auto-logged</a:t>
            </a:r>
          </a:p>
        </p:txBody>
      </p:sp>
      <p:pic>
        <p:nvPicPr>
          <p:cNvPr id="6" name="Picture 5" descr="screen_match_emp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457200"/>
            <a:ext cx="5486400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WORKFLOW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From vendor email to sent RTR
in one unified flow.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2011680"/>
            <a:ext cx="2148840" cy="438912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2148840"/>
            <a:ext cx="822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1965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Req Arrives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310128"/>
            <a:ext cx="1965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8A9BB5"/>
                </a:solidFill>
              </a:rPr>
              <a:t>Vendor email lands in a dedicated mailbox you configure. No browser tabs, no forwarding rules.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2788920" y="2011680"/>
            <a:ext cx="2148840" cy="438912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29000" y="2148840"/>
            <a:ext cx="822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80360" y="2834640"/>
            <a:ext cx="1965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AI Extracts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3310128"/>
            <a:ext cx="1965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8A9BB5"/>
                </a:solidFill>
              </a:rPr>
              <a:t>LLM reads each email, pulls out title, skills, rate, visa. Multi-req emails split automatically.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20640" y="2011680"/>
            <a:ext cx="2148840" cy="438912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760720" y="2148840"/>
            <a:ext cx="822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12079" y="2834640"/>
            <a:ext cx="1965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You Approve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2079" y="3310128"/>
            <a:ext cx="1965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8A9BB5"/>
                </a:solidFill>
              </a:rPr>
              <a:t>Review in minutes. Set rules to auto-approve trusted vendors — they flow through instantly.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52359" y="2011680"/>
            <a:ext cx="2148840" cy="438912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92439" y="2148840"/>
            <a:ext cx="822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43799" y="2834640"/>
            <a:ext cx="1965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Match Runs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43799" y="3310128"/>
            <a:ext cx="1965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8A9BB5"/>
                </a:solidFill>
              </a:rPr>
              <a:t>Every consultant on your bench scored against the req. Semantic matching, not keyword search.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784080" y="2011680"/>
            <a:ext cx="2148840" cy="438912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424159" y="2148840"/>
            <a:ext cx="822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FFFFFF"/>
                </a:solidFill>
              </a:rPr>
              <a:t>📧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75519" y="2834640"/>
            <a:ext cx="1965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RTR Sent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75519" y="3310128"/>
            <a:ext cx="19659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0">
                <a:solidFill>
                  <a:srgbClr val="8A9BB5"/>
                </a:solidFill>
              </a:rPr>
              <a:t>One click from the match panel. Logged with timestamp, actor, and job. Full audit record.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6400800"/>
            <a:ext cx="11430000" cy="32004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6419088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</a:rPr>
              <a:t>Average time from email arrival to RTR sent: under 90 minutes  (vs. 1–2 days manually)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PLATFORM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A complete bench sales
operating system.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2286000"/>
            <a:ext cx="3611880" cy="19202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67512" y="2414016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" y="2907792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AI Job Matching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" y="3273552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Exact + semantic skill scoring. Seniority, rate, and visa filters built in. Works for consultants, students, and individuals alike.</a:t>
            </a:r>
          </a:p>
        </p:txBody>
      </p:sp>
      <p:sp>
        <p:nvSpPr>
          <p:cNvPr id="8" name="Rectangle 7"/>
          <p:cNvSpPr/>
          <p:nvPr/>
        </p:nvSpPr>
        <p:spPr>
          <a:xfrm>
            <a:off x="4361688" y="2286000"/>
            <a:ext cx="3611880" cy="19202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26279" y="2414016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79" y="2907792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Email Req Ingestion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79" y="3273552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Configure a mailbox. AI reads every vendor blast, extracts reqs, deduplicates. Or add jobs manually for self-service use.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0456" y="2286000"/>
            <a:ext cx="3611880" cy="19202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85048" y="2414016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📊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5048" y="2907792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13-Panel Dashboard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85048" y="3273552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Interactive drill-through panels: market, skills, seniority, source, job velocity. Click any bar to land in filtered Jobs.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4389120"/>
            <a:ext cx="3611880" cy="19202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7512" y="4517136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7512" y="5010912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Talent Match Loop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512" y="5376672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Advisor sees match score + gaps, flags skills to improve, talent re-uploads resume, score recalculates. Closed feedback loop.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61688" y="4389120"/>
            <a:ext cx="3611880" cy="19202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26279" y="4517136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6279" y="5010912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Full Audit Trail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6279" y="5376672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Every scan, match, approval, and RTR logged. Timestamped, attributed, immutable. Compliance-ready.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0456" y="4389120"/>
            <a:ext cx="3611880" cy="19202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85048" y="4517136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FFFFF"/>
                </a:solidFill>
              </a:rPr>
              <a:t>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85048" y="5010912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Multi-Context Platform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5048" y="5376672"/>
            <a:ext cx="3291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BB5"/>
                </a:solidFill>
              </a:rPr>
              <a:t>Staffing firm, university, or solo user — same AI engine. Labels (Student, Consultant, Trainee) configurable per group.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WHO IT IS FOR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Three deployment contexts.
One AI matching platform.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2011680"/>
            <a:ext cx="3657600" cy="21945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11480" y="2011680"/>
            <a:ext cx="45720" cy="21945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4360" y="2121408"/>
            <a:ext cx="3291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🏢  Staffing &amp; C2C Firms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33832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Bench sales teams match consultants to vendor reqs. Email ingestion, AI scoring, one-click RTR, full audit trail.</a:t>
            </a:r>
          </a:p>
        </p:txBody>
      </p:sp>
      <p:sp>
        <p:nvSpPr>
          <p:cNvPr id="8" name="Rectangle 7"/>
          <p:cNvSpPr/>
          <p:nvPr/>
        </p:nvSpPr>
        <p:spPr>
          <a:xfrm>
            <a:off x="4343400" y="2011680"/>
            <a:ext cx="3657600" cy="21945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343400" y="2011680"/>
            <a:ext cx="45720" cy="21945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26280" y="2121408"/>
            <a:ext cx="3291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🎓  Universities &amp; Training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2578608"/>
            <a:ext cx="33832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Placement advisors match student cohorts to live jobs. Cohort dashboard, skill gap analysis, application tracking.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75319" y="2011680"/>
            <a:ext cx="3657600" cy="21945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75319" y="2011680"/>
            <a:ext cx="45720" cy="21945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58199" y="2121408"/>
            <a:ext cx="3291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🔍  Individual Job Seekers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58199" y="2578608"/>
            <a:ext cx="33832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Self-service. Add target jobs, see AI match %, identify skill gaps, track every application without a spreadsheet.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480" y="4434840"/>
            <a:ext cx="3657600" cy="2194560"/>
          </a:xfrm>
          <a:prstGeom prst="rect">
            <a:avLst/>
          </a:prstGeom>
          <a:solidFill>
            <a:srgbClr val="0E1A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4544568"/>
            <a:ext cx="3291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1F5F9"/>
                </a:solidFill>
              </a:rPr>
              <a:t>📞  Bench Sales / Placement Teams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001768"/>
            <a:ext cx="33832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Walk in to ranked talent already scored. No inbox triage. Focus on closing.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43400" y="4434840"/>
            <a:ext cx="3657600" cy="2194560"/>
          </a:xfrm>
          <a:prstGeom prst="rect">
            <a:avLst/>
          </a:prstGeom>
          <a:solidFill>
            <a:srgbClr val="0E1A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26280" y="4544568"/>
            <a:ext cx="3291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1F5F9"/>
                </a:solidFill>
              </a:rPr>
              <a:t>📊  Managers, Owners &amp; Directors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26280" y="5001768"/>
            <a:ext cx="33832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Real-time dashboard. Full audit log. Team activity visible. Decisions backed by data.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75319" y="4434840"/>
            <a:ext cx="3657600" cy="2194560"/>
          </a:xfrm>
          <a:prstGeom prst="rect">
            <a:avLst/>
          </a:prstGeom>
          <a:solidFill>
            <a:srgbClr val="0E1A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58199" y="4544568"/>
            <a:ext cx="3291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1F5F9"/>
                </a:solidFill>
              </a:rPr>
              <a:t>✦  Talent (Any Type)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58199" y="5001768"/>
            <a:ext cx="33832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See your AI match score. Get gap feedback from your advisor. Re-upload resume, watch score improve.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TRACTION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Built on real workflows.
Validated by the market.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228600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30936" y="235915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MVP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99923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Full-featured v1 live in production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429000" y="228600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57016" y="235915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4+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20440" y="299923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Cohort management phases shipped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55080" y="228600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83096" y="235915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10K+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99923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Jobs tracked across active markets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81160" y="2286000"/>
            <a:ext cx="2377440" cy="128016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409176" y="2359152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59E0B"/>
                </a:solidFill>
              </a:rPr>
              <a:t>94%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2999232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8A9BB5"/>
                </a:solidFill>
              </a:rPr>
              <a:t>Match speed improvement vs manual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3794760"/>
            <a:ext cx="5486400" cy="28346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93192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MODULES LIVE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4297680"/>
            <a:ext cx="50292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AI matching engine — exact and semantic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Resume AI parsing pipeline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Market job crawler across 10+ sources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Consultant profiles and cohort management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RTR workflow with audit logging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Multi-team groups with role-based access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63640" y="3794760"/>
            <a:ext cx="5577840" cy="28346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6520" y="393192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F59E0B"/>
                </a:solidFill>
              </a:rPr>
              <a:t>WHY NOW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4297680"/>
            <a:ext cx="521208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BB5"/>
                </a:solidFill>
              </a:rPr>
              <a:t>JobSeam was designed by people who have worked inside IT staffing firms. Every feature traces to a specific workflow pain point — not a guess about what the market needs. The product is live. We're raising to put fuel on a fire that is already lit.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MARKET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486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Three markets.
One platform with no
AI-native competitor.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926080"/>
            <a:ext cx="5486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Staffing TAM: $85B — IT staffing in North America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SAM: $4.2B — mid-market staffing firms (10–500 employees)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Education TAM: $8B+ — training, bootcamp &amp; university placement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15,000+ coding bootcamps, IT training institutes &amp; university programs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12,000+ target staffing companies in North America alone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10B981"/>
                </a:solidFill>
              </a:rPr>
              <a:t>✓ </a:t>
            </a:r>
            <a:r>
              <a:rPr sz="1200">
                <a:solidFill>
                  <a:srgbClr val="8A9BB5"/>
                </a:solidFill>
              </a:rPr>
              <a:t>No direct competitor purpose-built for AI talent matching across all three contexts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0" y="1097280"/>
            <a:ext cx="5394960" cy="12344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37960" y="118872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Bullhorn / Ceipal / JobDiva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7960" y="1554480"/>
            <a:ext cx="5120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Enterprise ATS. Expensive. No AI matching. Built for inbound hiring, not outbound bench sales.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2468880"/>
            <a:ext cx="5394960" cy="12344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37960" y="256032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LinkedIn Recruiter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2926080"/>
            <a:ext cx="5120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Candidate discovery, not bench matching. No vendor email integration. $12K+ per seat per year.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0" y="3840480"/>
            <a:ext cx="5394960" cy="12344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37960" y="393192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D97706"/>
                </a:solidFill>
              </a:rPr>
              <a:t>Spreadsheets and Email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4297680"/>
            <a:ext cx="5120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Still the dominant system for 70% of mid-market bench sales teams. Our primary replacement.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5212080"/>
            <a:ext cx="5394960" cy="123444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37960" y="530352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0B981"/>
                </a:solidFill>
              </a:rPr>
              <a:t>JobSeam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60" y="5669280"/>
            <a:ext cx="51206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A9BB5"/>
                </a:solidFill>
              </a:rPr>
              <a:t>AI-native. Built for bench sales. Email ingestion plus matching plus RTR plus audit. Priced for mid-market.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2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6576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06B6D4"/>
                </a:solidFill>
              </a:rPr>
              <a:t>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FFFFFF"/>
                </a:solidFill>
              </a:rPr>
              <a:t>Predictable SaaS. Team-level pricing,
not per-seat.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828800"/>
            <a:ext cx="3611880" cy="480060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2024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06B6D4"/>
                </a:solidFill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9456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Starter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606040"/>
            <a:ext cx="32918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$299/mo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45536"/>
            <a:ext cx="3291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Up to 5 sales reps · 200 consultants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520440"/>
            <a:ext cx="33832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AI Job Matching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Market Intelligence (2 markets)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Consultant Profiles + Resume Parsing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RTR Workflow + Audit Log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Email Req Ingestion (1 mailbox)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61688" y="1828800"/>
            <a:ext cx="3611880" cy="4800600"/>
          </a:xfrm>
          <a:prstGeom prst="rect">
            <a:avLst/>
          </a:prstGeom>
          <a:solidFill>
            <a:srgbClr val="1A2D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98848" y="192024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06B6D4"/>
                </a:solidFill>
              </a:rPr>
              <a:t>Most Popular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98848" y="219456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Growth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98848" y="2606040"/>
            <a:ext cx="32918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$699/mo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8848" y="3145536"/>
            <a:ext cx="3291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Up to 15 sales reps · 1,000 consultants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53127" y="3520440"/>
            <a:ext cx="33832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Everything in Starter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5 markets + custom market requests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Email Ingestion (5 mailboxes)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Cohort management + onboarding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Consultant Match reverse matching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Priority support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0456" y="1828800"/>
            <a:ext cx="3611880" cy="4800600"/>
          </a:xfrm>
          <a:prstGeom prst="rect">
            <a:avLst/>
          </a:prstGeom>
          <a:solidFill>
            <a:srgbClr val="1624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57616" y="192024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06B6D4"/>
                </a:solidFill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7616" y="219456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Agency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57616" y="2606040"/>
            <a:ext cx="32918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F59E0B"/>
                </a:solidFill>
              </a:rPr>
              <a:t>Custom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57616" y="3145536"/>
            <a:ext cx="3291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A9BB5"/>
                </a:solidFill>
              </a:rPr>
              <a:t>Unlimited reps and consultants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11896" y="3520440"/>
            <a:ext cx="33832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Everything in Growth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Unlimited markets + dedicated crawling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Unlimited email mailboxes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White-label option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Dedicated onboarding + CSM</a:t>
            </a:r>
          </a:p>
          <a:p>
            <a:pPr>
              <a:spcBef>
                <a:spcPts val="400"/>
              </a:spcBef>
            </a:pPr>
            <a:r>
              <a:rPr sz="1200" b="1">
                <a:solidFill>
                  <a:srgbClr val="2563EB"/>
                </a:solidFill>
              </a:rPr>
              <a:t>· </a:t>
            </a:r>
            <a:r>
              <a:rPr sz="1200">
                <a:solidFill>
                  <a:srgbClr val="8A9BB5"/>
                </a:solidFill>
              </a:rPr>
              <a:t>SSO and API access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